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3" r:id="rId4"/>
    <p:sldId id="266" r:id="rId5"/>
    <p:sldId id="258" r:id="rId6"/>
    <p:sldId id="261" r:id="rId7"/>
    <p:sldId id="286" r:id="rId8"/>
    <p:sldId id="269" r:id="rId9"/>
    <p:sldId id="285" r:id="rId10"/>
    <p:sldId id="290" r:id="rId11"/>
    <p:sldId id="288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65.png"/><Relationship Id="rId5" Type="http://schemas.openxmlformats.org/officeDocument/2006/relationships/image" Target="../media/image23.png"/><Relationship Id="rId10" Type="http://schemas.openxmlformats.org/officeDocument/2006/relationships/image" Target="../media/image64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1.png"/><Relationship Id="rId21" Type="http://schemas.openxmlformats.org/officeDocument/2006/relationships/image" Target="../media/image50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6.png"/><Relationship Id="rId2" Type="http://schemas.openxmlformats.org/officeDocument/2006/relationships/image" Target="../media/image30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4.png"/><Relationship Id="rId10" Type="http://schemas.openxmlformats.org/officeDocument/2006/relationships/image" Target="../media/image38.png"/><Relationship Id="rId19" Type="http://schemas.openxmlformats.org/officeDocument/2006/relationships/image" Target="../media/image4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gi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17" Type="http://schemas.openxmlformats.org/officeDocument/2006/relationships/image" Target="../media/image82.sv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1067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86667"/>
            <a:ext cx="9144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Takashi Yokokura</a:t>
            </a:r>
          </a:p>
          <a:p>
            <a:r>
              <a:rPr lang="en-US" dirty="0"/>
              <a:t>Advisor: Prof. Rui Wang</a:t>
            </a:r>
          </a:p>
          <a:p>
            <a:r>
              <a:rPr lang="en-US" dirty="0"/>
              <a:t>UC Berkeley, Chemical and Biomolecular Engineering</a:t>
            </a:r>
          </a:p>
          <a:p>
            <a:r>
              <a:rPr lang="en-US" dirty="0"/>
              <a:t>Charged and Ion-Containing Polymers I</a:t>
            </a:r>
          </a:p>
          <a:p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720494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40488" y="101843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0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This material is based upon work supported by the National</a:t>
            </a:r>
            <a:br>
              <a:rPr lang="en-US" sz="2000" dirty="0"/>
            </a:br>
            <a:r>
              <a:rPr lang="en-US" sz="2000" b="0" i="0" dirty="0">
                <a:effectLst/>
                <a:latin typeface="Arial" panose="020B0604020202020204" pitchFamily="34" charset="0"/>
              </a:rPr>
              <a:t>Science Foundation Graduate Research Fellowship under</a:t>
            </a:r>
            <a:br>
              <a:rPr lang="en-US" sz="2000" dirty="0"/>
            </a:br>
            <a:r>
              <a:rPr lang="en-US" sz="2000" b="0" i="0" dirty="0">
                <a:effectLst/>
                <a:latin typeface="Arial" panose="020B0604020202020204" pitchFamily="34" charset="0"/>
              </a:rPr>
              <a:t>Grant No. DGE 2146752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688" y="4539317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241E8D-55C1-99C4-5EF5-10F746DDCF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CF0AF2-9F88-0212-30F2-ADA3E42CCD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Polymer brushes are ___ for interfacial modification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A comprehensive understanding of the parameter space is necessary to discover new conformational targets and transition mechanisms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1E179D-3DB6-4D1F-3070-A4202C66597D}"/>
              </a:ext>
            </a:extLst>
          </p:cNvPr>
          <p:cNvGrpSpPr/>
          <p:nvPr/>
        </p:nvGrpSpPr>
        <p:grpSpPr>
          <a:xfrm>
            <a:off x="2568156" y="1957776"/>
            <a:ext cx="2313387" cy="2408318"/>
            <a:chOff x="6263196" y="1451711"/>
            <a:chExt cx="2991657" cy="31144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2C9EE1-011F-10EE-C083-F7FED2E47059}"/>
                </a:ext>
              </a:extLst>
            </p:cNvPr>
            <p:cNvSpPr txBox="1"/>
            <p:nvPr/>
          </p:nvSpPr>
          <p:spPr>
            <a:xfrm>
              <a:off x="6263196" y="1451711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37DC082-F5F9-CE8E-153B-93AB1826E2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141" y="2454348"/>
            <a:ext cx="3197383" cy="1748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960DF7-E9ED-3AF0-4F31-109CB9253E82}"/>
              </a:ext>
            </a:extLst>
          </p:cNvPr>
          <p:cNvSpPr txBox="1"/>
          <p:nvPr/>
        </p:nvSpPr>
        <p:spPr>
          <a:xfrm>
            <a:off x="7713833" y="653412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65188C-8645-392F-6CE8-7D14AD53DD3F}"/>
              </a:ext>
            </a:extLst>
          </p:cNvPr>
          <p:cNvSpPr txBox="1"/>
          <p:nvPr/>
        </p:nvSpPr>
        <p:spPr>
          <a:xfrm>
            <a:off x="4881543" y="654951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1347857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helps to understand mechanisms and structures that are not experimentally available or undiscovered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Few theories can handle polymer-electrostatic coupling, while others make compromises on polymer physics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integration of additional interactions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Multivalent ions / charge inversion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/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blipFill>
                <a:blip r:embed="rId3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218902" y="6484578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300244" y="6497861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94576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677946" y="97468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64438" y="1122351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246148" y="5392803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600" dirty="0"/>
              <a:t>Framework can be used to describe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4352" y="1577283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8029" y="1504829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777251" y="1104719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1081674" y="1184103"/>
            <a:ext cx="2840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17455" y="3901377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27C675D-C5F0-FD74-10C9-EBE34D6CCFCA}"/>
              </a:ext>
            </a:extLst>
          </p:cNvPr>
          <p:cNvGrpSpPr/>
          <p:nvPr/>
        </p:nvGrpSpPr>
        <p:grpSpPr>
          <a:xfrm>
            <a:off x="6272490" y="4381501"/>
            <a:ext cx="3703308" cy="2354204"/>
            <a:chOff x="6298368" y="4381501"/>
            <a:chExt cx="3703308" cy="235420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838DA1F-1B53-6692-B938-FAAE3F9753F6}"/>
                </a:ext>
              </a:extLst>
            </p:cNvPr>
            <p:cNvGrpSpPr/>
            <p:nvPr/>
          </p:nvGrpSpPr>
          <p:grpSpPr>
            <a:xfrm>
              <a:off x="6298368" y="4381501"/>
              <a:ext cx="3703308" cy="2354204"/>
              <a:chOff x="6677739" y="4353042"/>
              <a:chExt cx="3703308" cy="2354204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3ACCF892-3562-D18C-63B1-7C4A0672C1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77739" y="4367271"/>
                <a:ext cx="3703308" cy="2339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4EAC5E5-8701-22F4-C4D9-3728E2D0112C}"/>
                  </a:ext>
                </a:extLst>
              </p:cNvPr>
              <p:cNvGrpSpPr/>
              <p:nvPr/>
            </p:nvGrpSpPr>
            <p:grpSpPr>
              <a:xfrm>
                <a:off x="7737894" y="4353042"/>
                <a:ext cx="1011876" cy="1169987"/>
                <a:chOff x="7737894" y="4353042"/>
                <a:chExt cx="1011876" cy="1169987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08CB896-F9FC-29FD-F949-A545B5C91C69}"/>
                    </a:ext>
                  </a:extLst>
                </p:cNvPr>
                <p:cNvCxnSpPr/>
                <p:nvPr/>
              </p:nvCxnSpPr>
              <p:spPr>
                <a:xfrm flipH="1">
                  <a:off x="7737894" y="4620209"/>
                  <a:ext cx="739185" cy="9028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07EBFC6-7763-245A-4E28-25FF1BEA7853}"/>
                    </a:ext>
                  </a:extLst>
                </p:cNvPr>
                <p:cNvSpPr txBox="1"/>
                <p:nvPr/>
              </p:nvSpPr>
              <p:spPr>
                <a:xfrm>
                  <a:off x="8480144" y="4353042"/>
                  <a:ext cx="2696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28F107-3523-3198-5EDD-9E3A8DCD5628}"/>
                </a:ext>
              </a:extLst>
            </p:cNvPr>
            <p:cNvSpPr/>
            <p:nvPr/>
          </p:nvSpPr>
          <p:spPr>
            <a:xfrm>
              <a:off x="6309446" y="4404227"/>
              <a:ext cx="316753" cy="237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62265" y="4395730"/>
            <a:ext cx="2903857" cy="2404932"/>
            <a:chOff x="9667514" y="4367271"/>
            <a:chExt cx="2903857" cy="240493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7514" y="4375768"/>
              <a:ext cx="2903857" cy="2396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29668" y="4367271"/>
              <a:ext cx="389627" cy="1659241"/>
              <a:chOff x="8107956" y="4218642"/>
              <a:chExt cx="389627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7956" y="4311408"/>
                <a:ext cx="267419" cy="15664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110129" y="4347862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573</Words>
  <Application>Microsoft Office PowerPoint</Application>
  <PresentationFormat>Widescreen</PresentationFormat>
  <Paragraphs>176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System Species and Interactions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can be used to describe IDP-derived brush</vt:lpstr>
      <vt:lpstr>Conclusions</vt:lpstr>
      <vt:lpstr>Acknowledgements</vt:lpstr>
      <vt:lpstr>Supplemental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35</cp:revision>
  <dcterms:created xsi:type="dcterms:W3CDTF">2022-03-28T18:43:16Z</dcterms:created>
  <dcterms:modified xsi:type="dcterms:W3CDTF">2023-03-02T06:08:09Z</dcterms:modified>
</cp:coreProperties>
</file>